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58" r:id="rId5"/>
    <p:sldId id="259" r:id="rId6"/>
    <p:sldId id="261" r:id="rId7"/>
    <p:sldId id="296" r:id="rId8"/>
    <p:sldId id="263" r:id="rId9"/>
    <p:sldId id="262" r:id="rId10"/>
    <p:sldId id="265" r:id="rId11"/>
    <p:sldId id="264" r:id="rId12"/>
    <p:sldId id="266" r:id="rId13"/>
    <p:sldId id="270" r:id="rId14"/>
    <p:sldId id="297" r:id="rId15"/>
    <p:sldId id="268" r:id="rId16"/>
    <p:sldId id="287" r:id="rId17"/>
    <p:sldId id="267" r:id="rId18"/>
    <p:sldId id="292" r:id="rId19"/>
    <p:sldId id="298" r:id="rId20"/>
    <p:sldId id="294" r:id="rId21"/>
    <p:sldId id="295" r:id="rId22"/>
    <p:sldId id="301" r:id="rId23"/>
    <p:sldId id="300" r:id="rId24"/>
  </p:sldIdLst>
  <p:sldSz cx="14630400" cy="8229600"/>
  <p:notesSz cx="6858000" cy="9144000"/>
  <p:defaultTextStyle>
    <a:defPPr>
      <a:defRPr lang="en-US"/>
    </a:defPPr>
    <a:lvl1pPr marL="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9A4"/>
    <a:srgbClr val="005030"/>
    <a:srgbClr val="004F32"/>
    <a:srgbClr val="8BB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0"/>
    <p:restoredTop sz="93631"/>
  </p:normalViewPr>
  <p:slideViewPr>
    <p:cSldViewPr showGuides="1">
      <p:cViewPr varScale="1">
        <p:scale>
          <a:sx n="78" d="100"/>
          <a:sy n="78" d="100"/>
        </p:scale>
        <p:origin x="1128" y="12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6D201-12EA-4647-8BAE-009AA98B746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17CB6-C6F6-2840-9FEE-1782EE1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5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PR3 = Proteinase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17CB6-C6F6-2840-9FEE-1782EE10FB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8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7/23/2020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17CB6-C6F6-2840-9FEE-1782EE10FB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2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split-thickness half-moon corneal patch graft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VisionGraft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It’s Cornea that has the epithelium and endothelium removed and is then irradiated. AMG Epithelial side up to promote epithelialization. The reason I used cornea is because is easily available, is beta-irradiated (in theory offers less immunogenic response) and you can see what is happening behind the patch.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17CB6-C6F6-2840-9FEE-1782EE10FB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91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9/9/20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17CB6-C6F6-2840-9FEE-1782EE10FB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7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9/11/20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17CB6-C6F6-2840-9FEE-1782EE10FB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1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11/23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17CB6-C6F6-2840-9FEE-1782EE10FB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55448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11480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60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2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6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86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41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64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5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460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75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19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2240"/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5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20"/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2240"/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7690485"/>
            <a:ext cx="2194560" cy="438150"/>
          </a:xfrm>
          <a:prstGeom prst="rect">
            <a:avLst/>
          </a:prstGeom>
        </p:spPr>
        <p:txBody>
          <a:bodyPr/>
          <a:lstStyle/>
          <a:p>
            <a:fld id="{2E2583D3-E6BB-4C44-B58B-136562F4207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BBBB-98C7-4606-86FB-DE3FDB25D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3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274320"/>
          </a:xfrm>
          <a:prstGeom prst="rect">
            <a:avLst/>
          </a:prstGeom>
          <a:solidFill>
            <a:srgbClr val="91B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08"/>
          </a:p>
        </p:txBody>
      </p:sp>
      <p:sp>
        <p:nvSpPr>
          <p:cNvPr id="8" name="Rectangle 7"/>
          <p:cNvSpPr/>
          <p:nvPr/>
        </p:nvSpPr>
        <p:spPr>
          <a:xfrm>
            <a:off x="0" y="7528560"/>
            <a:ext cx="14630400" cy="701040"/>
          </a:xfrm>
          <a:prstGeom prst="rect">
            <a:avLst/>
          </a:prstGeom>
          <a:solidFill>
            <a:srgbClr val="005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08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82144" y="7690485"/>
            <a:ext cx="21945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bg1"/>
                </a:solidFill>
              </a:defRPr>
            </a:lvl1pPr>
          </a:lstStyle>
          <a:p>
            <a:fld id="{2E2583D3-E6BB-4C44-B58B-136562F4207B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79328" y="7690485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6642" y="7704381"/>
            <a:ext cx="6858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bg1"/>
                </a:solidFill>
              </a:defRPr>
            </a:lvl1pPr>
          </a:lstStyle>
          <a:p>
            <a:fld id="{26B9BBBB-98C7-4606-86FB-DE3FDB25DC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75E463A-2A1D-E641-8889-804A89EE73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53" y="7631719"/>
            <a:ext cx="3602067" cy="48278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169E389-6D1F-E146-9488-BB6BD6F0716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6675" y="7772401"/>
            <a:ext cx="2176272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9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63040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Eye’m</a:t>
            </a:r>
            <a:r>
              <a:rPr lang="en-US" dirty="0"/>
              <a:t> Melting!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6400800"/>
            <a:ext cx="10241280" cy="914400"/>
          </a:xfrm>
        </p:spPr>
        <p:txBody>
          <a:bodyPr>
            <a:normAutofit fontScale="55000" lnSpcReduction="20000"/>
          </a:bodyPr>
          <a:lstStyle/>
          <a:p>
            <a:r>
              <a:rPr lang="en-US" sz="4800" dirty="0"/>
              <a:t>Jason Fan MD-PhD, PGY-2</a:t>
            </a:r>
          </a:p>
          <a:p>
            <a:r>
              <a:rPr lang="en-US" sz="4800" dirty="0"/>
              <a:t>Faculty Discussant: Dr. Guillermo </a:t>
            </a:r>
            <a:r>
              <a:rPr lang="en-US" sz="4800" dirty="0" err="1"/>
              <a:t>Amescua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31661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E6BA-610B-904C-A3AD-4613ECFB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Presumptive Diagnosis: </a:t>
            </a:r>
            <a:br>
              <a:rPr lang="en-US" sz="4800" dirty="0"/>
            </a:br>
            <a:r>
              <a:rPr lang="en-US" sz="4800" dirty="0"/>
              <a:t>Granulomatosis with Polyangiitis (GPA)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85A42-6EA6-C94F-B41E-374D3411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57400"/>
            <a:ext cx="13167360" cy="5431155"/>
          </a:xfrm>
        </p:spPr>
        <p:txBody>
          <a:bodyPr>
            <a:normAutofit/>
          </a:bodyPr>
          <a:lstStyle/>
          <a:p>
            <a:r>
              <a:rPr lang="en-US" sz="4000" dirty="0" err="1"/>
              <a:t>Sinonasal</a:t>
            </a:r>
            <a:r>
              <a:rPr lang="en-US" sz="4000" dirty="0"/>
              <a:t> disease</a:t>
            </a:r>
          </a:p>
          <a:p>
            <a:pPr lvl="1"/>
            <a:r>
              <a:rPr lang="en-US" sz="3600" dirty="0"/>
              <a:t>Otitis Media</a:t>
            </a:r>
          </a:p>
          <a:p>
            <a:pPr lvl="1"/>
            <a:r>
              <a:rPr lang="en-US" sz="3600" dirty="0"/>
              <a:t>Tinnitus</a:t>
            </a:r>
          </a:p>
          <a:p>
            <a:pPr lvl="1"/>
            <a:r>
              <a:rPr lang="en-US" sz="3600" dirty="0"/>
              <a:t>Recent worsening hearing loss</a:t>
            </a:r>
          </a:p>
          <a:p>
            <a:r>
              <a:rPr lang="en-US" sz="4000" dirty="0"/>
              <a:t>Joint pain</a:t>
            </a:r>
          </a:p>
          <a:p>
            <a:r>
              <a:rPr lang="en-US" sz="4000" dirty="0" err="1"/>
              <a:t>Scleritis</a:t>
            </a:r>
            <a:endParaRPr lang="en-US" sz="4000" dirty="0"/>
          </a:p>
          <a:p>
            <a:r>
              <a:rPr lang="en-US" sz="4000" dirty="0"/>
              <a:t>PR3-ANCA</a:t>
            </a:r>
          </a:p>
        </p:txBody>
      </p:sp>
    </p:spTree>
    <p:extLst>
      <p:ext uri="{BB962C8B-B14F-4D97-AF65-F5344CB8AC3E}">
        <p14:creationId xmlns:p14="http://schemas.microsoft.com/office/powerpoint/2010/main" val="4274600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430D-3FFD-7B4B-89D1-21FB5619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200" dirty="0"/>
              <a:t>Disease Progression on Cyclophosphamide (CYC)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17848A-45C0-2141-9077-57D1DB4342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291" y="1752600"/>
            <a:ext cx="7897819" cy="526654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AEC3C-C99C-0647-943B-DAEFE727EBF3}"/>
              </a:ext>
            </a:extLst>
          </p:cNvPr>
          <p:cNvSpPr txBox="1"/>
          <p:nvPr/>
        </p:nvSpPr>
        <p:spPr>
          <a:xfrm>
            <a:off x="10058400" y="7087517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7/23/2020</a:t>
            </a:r>
          </a:p>
        </p:txBody>
      </p:sp>
    </p:spTree>
    <p:extLst>
      <p:ext uri="{BB962C8B-B14F-4D97-AF65-F5344CB8AC3E}">
        <p14:creationId xmlns:p14="http://schemas.microsoft.com/office/powerpoint/2010/main" val="906470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B032C-5AC4-7948-8D89-E66ED475A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Next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3439-8C0A-4642-AAED-97FDD91DC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13167360" cy="5431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Multidisciplinary Approach:</a:t>
            </a:r>
          </a:p>
          <a:p>
            <a:pPr lvl="1"/>
            <a:r>
              <a:rPr lang="en-US" sz="3200" dirty="0"/>
              <a:t>IV Methylprednisolone 1000mg x3d</a:t>
            </a:r>
          </a:p>
          <a:p>
            <a:pPr lvl="1"/>
            <a:r>
              <a:rPr lang="en-US" sz="3200" dirty="0"/>
              <a:t>Switch to Rituximab</a:t>
            </a:r>
          </a:p>
          <a:p>
            <a:pPr lvl="2"/>
            <a:r>
              <a:rPr lang="en-US" sz="2400" dirty="0"/>
              <a:t>Hep B/C, HIV, Quant-Gold sent</a:t>
            </a:r>
          </a:p>
          <a:p>
            <a:pPr lvl="1"/>
            <a:r>
              <a:rPr lang="en-US" sz="3200" dirty="0"/>
              <a:t>CT chest to rule out lung involvement</a:t>
            </a:r>
          </a:p>
          <a:p>
            <a:pPr lvl="1"/>
            <a:r>
              <a:rPr lang="en-US" sz="3200" dirty="0"/>
              <a:t>UA and </a:t>
            </a:r>
            <a:r>
              <a:rPr lang="en-US" sz="3200" dirty="0" err="1"/>
              <a:t>UPr</a:t>
            </a:r>
            <a:r>
              <a:rPr lang="en-US" sz="3200" dirty="0"/>
              <a:t> to rule out renal involvement</a:t>
            </a:r>
          </a:p>
        </p:txBody>
      </p:sp>
    </p:spTree>
    <p:extLst>
      <p:ext uri="{BB962C8B-B14F-4D97-AF65-F5344CB8AC3E}">
        <p14:creationId xmlns:p14="http://schemas.microsoft.com/office/powerpoint/2010/main" val="189486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430D-3FFD-7B4B-89D1-21FB5619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Hospital Admission for IV Rituximab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CCBD2B-670C-FD4C-9EDE-D5CAE0F5E3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57400"/>
            <a:ext cx="6461125" cy="4269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E333F-2089-1E4F-8D6E-8707E5DF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563" y="2057400"/>
            <a:ext cx="6296278" cy="4270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27DB68-FFCC-6E45-A351-F68CBB68B2C1}"/>
              </a:ext>
            </a:extLst>
          </p:cNvPr>
          <p:cNvSpPr txBox="1"/>
          <p:nvPr/>
        </p:nvSpPr>
        <p:spPr>
          <a:xfrm>
            <a:off x="11430000" y="6327360"/>
            <a:ext cx="4069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Dr. K Fan - 7/27/2020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5EEC3-931A-3745-9357-54F0B2576977}"/>
              </a:ext>
            </a:extLst>
          </p:cNvPr>
          <p:cNvSpPr txBox="1"/>
          <p:nvPr/>
        </p:nvSpPr>
        <p:spPr>
          <a:xfrm>
            <a:off x="5059363" y="6332297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Dr. Laura - 7/25/2020</a:t>
            </a:r>
          </a:p>
        </p:txBody>
      </p:sp>
    </p:spTree>
    <p:extLst>
      <p:ext uri="{BB962C8B-B14F-4D97-AF65-F5344CB8AC3E}">
        <p14:creationId xmlns:p14="http://schemas.microsoft.com/office/powerpoint/2010/main" val="3174083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46B06-9710-1849-A456-ADA77852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Questions for the Panel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21CBAF-09AE-ED4E-B296-B203E3ED6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Would you consider surgical intervention at this point?</a:t>
            </a:r>
          </a:p>
          <a:p>
            <a:r>
              <a:rPr lang="en-US" sz="4400" dirty="0"/>
              <a:t>If so, what procedure and why?</a:t>
            </a:r>
          </a:p>
        </p:txBody>
      </p:sp>
    </p:spTree>
    <p:extLst>
      <p:ext uri="{BB962C8B-B14F-4D97-AF65-F5344CB8AC3E}">
        <p14:creationId xmlns:p14="http://schemas.microsoft.com/office/powerpoint/2010/main" val="1535499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CA72-0028-D448-8763-0B19C9EE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Corneal Patch Graft with Double AMT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4E966-D889-9A48-B857-E6E3220989E7}"/>
              </a:ext>
            </a:extLst>
          </p:cNvPr>
          <p:cNvSpPr txBox="1"/>
          <p:nvPr/>
        </p:nvSpPr>
        <p:spPr>
          <a:xfrm>
            <a:off x="4191000" y="7571423"/>
            <a:ext cx="6019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by Dr. Neel </a:t>
            </a:r>
            <a:r>
              <a:rPr lang="en-US" dirty="0" err="1">
                <a:solidFill>
                  <a:schemeClr val="bg1"/>
                </a:solidFill>
              </a:rPr>
              <a:t>Pasricha</a:t>
            </a:r>
            <a:r>
              <a:rPr lang="en-US" dirty="0">
                <a:solidFill>
                  <a:schemeClr val="bg1"/>
                </a:solidFill>
              </a:rPr>
              <a:t> - 7/29/2020</a:t>
            </a:r>
          </a:p>
        </p:txBody>
      </p:sp>
    </p:spTree>
    <p:extLst>
      <p:ext uri="{BB962C8B-B14F-4D97-AF65-F5344CB8AC3E}">
        <p14:creationId xmlns:p14="http://schemas.microsoft.com/office/powerpoint/2010/main" val="414943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4A9F7C-748B-D446-ABB8-9AB852317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858" y="1887838"/>
            <a:ext cx="8188452" cy="5458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2D987-40C2-B941-8078-563D29B26E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36" y="1887838"/>
            <a:ext cx="7550764" cy="5460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662DB6-4DFA-0949-AB84-ECACCA9261F6}"/>
              </a:ext>
            </a:extLst>
          </p:cNvPr>
          <p:cNvSpPr txBox="1"/>
          <p:nvPr/>
        </p:nvSpPr>
        <p:spPr>
          <a:xfrm>
            <a:off x="762000" y="1087619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POD6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3885B-E54D-764D-A42C-055626C56743}"/>
              </a:ext>
            </a:extLst>
          </p:cNvPr>
          <p:cNvSpPr txBox="1"/>
          <p:nvPr/>
        </p:nvSpPr>
        <p:spPr>
          <a:xfrm>
            <a:off x="8458200" y="106680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POW2</a:t>
            </a:r>
          </a:p>
        </p:txBody>
      </p:sp>
    </p:spTree>
    <p:extLst>
      <p:ext uri="{BB962C8B-B14F-4D97-AF65-F5344CB8AC3E}">
        <p14:creationId xmlns:p14="http://schemas.microsoft.com/office/powerpoint/2010/main" val="185661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B33D-23E5-A542-8567-3FEB43CE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-152400"/>
            <a:ext cx="13167360" cy="1371600"/>
          </a:xfrm>
        </p:spPr>
        <p:txBody>
          <a:bodyPr>
            <a:normAutofit/>
          </a:bodyPr>
          <a:lstStyle/>
          <a:p>
            <a:r>
              <a:rPr lang="en-US" sz="5400" dirty="0"/>
              <a:t>Histopathology: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2E554F-CDF3-184B-8DEC-257E3294F730}"/>
              </a:ext>
            </a:extLst>
          </p:cNvPr>
          <p:cNvGrpSpPr>
            <a:grpSpLocks noChangeAspect="1"/>
          </p:cNvGrpSpPr>
          <p:nvPr/>
        </p:nvGrpSpPr>
        <p:grpSpPr>
          <a:xfrm>
            <a:off x="866401" y="990600"/>
            <a:ext cx="12897598" cy="6400800"/>
            <a:chOff x="0" y="437319"/>
            <a:chExt cx="12160592" cy="60350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228649-7B16-8744-AFF4-E61B00088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37319"/>
              <a:ext cx="6035040" cy="60350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A11150-6AA2-2F4E-A04B-86F14C5F86E2}"/>
                </a:ext>
              </a:extLst>
            </p:cNvPr>
            <p:cNvSpPr txBox="1"/>
            <p:nvPr/>
          </p:nvSpPr>
          <p:spPr>
            <a:xfrm>
              <a:off x="90512" y="5804924"/>
              <a:ext cx="4442663" cy="667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Hematoxylin and eosin, original magnification x 200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F44446-F658-6148-A43D-FBBE8C705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5552" y="437319"/>
              <a:ext cx="6035040" cy="603504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32146-3A71-DA43-A140-FD397B1270ED}"/>
                </a:ext>
              </a:extLst>
            </p:cNvPr>
            <p:cNvSpPr txBox="1"/>
            <p:nvPr/>
          </p:nvSpPr>
          <p:spPr>
            <a:xfrm>
              <a:off x="6125552" y="5804924"/>
              <a:ext cx="4552869" cy="667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Hematoxylin and eosin, original magnification x 600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F313461-3C78-5F41-A67D-8C5269854E28}"/>
              </a:ext>
            </a:extLst>
          </p:cNvPr>
          <p:cNvSpPr txBox="1"/>
          <p:nvPr/>
        </p:nvSpPr>
        <p:spPr>
          <a:xfrm>
            <a:off x="3984171" y="7696200"/>
            <a:ext cx="22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Dr. </a:t>
            </a:r>
            <a:r>
              <a:rPr lang="en-US" sz="2000" dirty="0" err="1">
                <a:solidFill>
                  <a:schemeClr val="bg1"/>
                </a:solidFill>
              </a:rPr>
              <a:t>Dubovy</a:t>
            </a:r>
            <a:r>
              <a:rPr lang="en-US" sz="2000" dirty="0">
                <a:solidFill>
                  <a:schemeClr val="bg1"/>
                </a:solidFill>
              </a:rPr>
              <a:t>, Dr. Patel</a:t>
            </a:r>
          </a:p>
        </p:txBody>
      </p:sp>
    </p:spTree>
    <p:extLst>
      <p:ext uri="{BB962C8B-B14F-4D97-AF65-F5344CB8AC3E}">
        <p14:creationId xmlns:p14="http://schemas.microsoft.com/office/powerpoint/2010/main" val="1934518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B33D-23E5-A542-8567-3FEB43CE7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Histopathology: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FB576-6989-E64D-8087-83140684DDDB}"/>
              </a:ext>
            </a:extLst>
          </p:cNvPr>
          <p:cNvSpPr txBox="1"/>
          <p:nvPr/>
        </p:nvSpPr>
        <p:spPr>
          <a:xfrm>
            <a:off x="3984171" y="7696200"/>
            <a:ext cx="2286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Dr. </a:t>
            </a:r>
            <a:r>
              <a:rPr lang="en-US" sz="2000" dirty="0" err="1">
                <a:solidFill>
                  <a:schemeClr val="bg1"/>
                </a:solidFill>
              </a:rPr>
              <a:t>Dubovy</a:t>
            </a:r>
            <a:r>
              <a:rPr lang="en-US" sz="2000" dirty="0">
                <a:solidFill>
                  <a:schemeClr val="bg1"/>
                </a:solidFill>
              </a:rPr>
              <a:t>, Dr. Patel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4587ED-93D4-CB41-A256-7671F5A3BFF7}"/>
              </a:ext>
            </a:extLst>
          </p:cNvPr>
          <p:cNvGrpSpPr>
            <a:grpSpLocks noChangeAspect="1"/>
          </p:cNvGrpSpPr>
          <p:nvPr/>
        </p:nvGrpSpPr>
        <p:grpSpPr>
          <a:xfrm>
            <a:off x="151560" y="1681287"/>
            <a:ext cx="14389923" cy="4754880"/>
            <a:chOff x="15908" y="1417319"/>
            <a:chExt cx="12176092" cy="40233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4C3E71-2D30-9C4C-ADB7-D0026E3B2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08" y="1417320"/>
              <a:ext cx="4023360" cy="40233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2B7313-CECB-9D46-9ACD-C8A1162A3347}"/>
                </a:ext>
              </a:extLst>
            </p:cNvPr>
            <p:cNvSpPr txBox="1"/>
            <p:nvPr/>
          </p:nvSpPr>
          <p:spPr>
            <a:xfrm>
              <a:off x="35531" y="4794346"/>
              <a:ext cx="366442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Gram stain, original magnification x 200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E46057-7669-A449-8DF2-2CAE3B718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2274" y="1417320"/>
              <a:ext cx="4023360" cy="40233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36E4D3-1ACF-C44C-AE35-4A75C4C00329}"/>
                </a:ext>
              </a:extLst>
            </p:cNvPr>
            <p:cNvSpPr txBox="1"/>
            <p:nvPr/>
          </p:nvSpPr>
          <p:spPr>
            <a:xfrm>
              <a:off x="4039268" y="4794346"/>
              <a:ext cx="4294877" cy="59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Grocott’s</a:t>
              </a:r>
              <a:r>
                <a:rPr lang="en-US" sz="2000" dirty="0"/>
                <a:t> methenamine silver, </a:t>
              </a:r>
            </a:p>
            <a:p>
              <a:r>
                <a:rPr lang="en-US" sz="2000" dirty="0"/>
                <a:t>original magnification x 200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5A6EB3-8EE1-664B-8B50-E9E38FE9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8640" y="1417319"/>
              <a:ext cx="4023360" cy="40233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770A7A-B90F-784A-AE8F-9EF75CD5AE7A}"/>
                </a:ext>
              </a:extLst>
            </p:cNvPr>
            <p:cNvSpPr txBox="1"/>
            <p:nvPr/>
          </p:nvSpPr>
          <p:spPr>
            <a:xfrm>
              <a:off x="8126901" y="4794347"/>
              <a:ext cx="4065099" cy="59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Acid-fast bacilli stain, </a:t>
              </a:r>
            </a:p>
            <a:p>
              <a:r>
                <a:rPr lang="en-US" sz="2000" dirty="0"/>
                <a:t>original magnification x 200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ED3B379-69D2-BA4F-857D-2FBDEDF4985F}"/>
              </a:ext>
            </a:extLst>
          </p:cNvPr>
          <p:cNvSpPr/>
          <p:nvPr/>
        </p:nvSpPr>
        <p:spPr>
          <a:xfrm>
            <a:off x="174751" y="6502332"/>
            <a:ext cx="14366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“Examination discloses conjunctiva that contains a </a:t>
            </a:r>
            <a:r>
              <a:rPr lang="en-US" sz="2400" b="1" i="1" dirty="0"/>
              <a:t>mild to moderate acute and chronic inflammatory cell infiltrate</a:t>
            </a:r>
            <a:r>
              <a:rPr lang="en-US" sz="2400" i="1" dirty="0"/>
              <a:t>. No organisms identified on gram, GMS, and AFB staining.”</a:t>
            </a:r>
          </a:p>
        </p:txBody>
      </p:sp>
    </p:spTree>
    <p:extLst>
      <p:ext uri="{BB962C8B-B14F-4D97-AF65-F5344CB8AC3E}">
        <p14:creationId xmlns:p14="http://schemas.microsoft.com/office/powerpoint/2010/main" val="221550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44E9-9641-1E4F-BFD1-06833CE1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13167360" cy="1371600"/>
          </a:xfrm>
        </p:spPr>
        <p:txBody>
          <a:bodyPr>
            <a:noAutofit/>
          </a:bodyPr>
          <a:lstStyle/>
          <a:p>
            <a:r>
              <a:rPr lang="en-US" sz="6000" dirty="0"/>
              <a:t>Bascom Palmer Emergency Room: POM1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2D095-1EEE-8A4D-8804-87C0049F0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560" y="1100044"/>
            <a:ext cx="7955280" cy="6251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560EF-CF91-B94B-9648-23E6F9CA9FC4}"/>
              </a:ext>
            </a:extLst>
          </p:cNvPr>
          <p:cNvSpPr txBox="1"/>
          <p:nvPr/>
        </p:nvSpPr>
        <p:spPr>
          <a:xfrm>
            <a:off x="11309773" y="6951287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9/9/2020</a:t>
            </a:r>
          </a:p>
        </p:txBody>
      </p:sp>
    </p:spTree>
    <p:extLst>
      <p:ext uri="{BB962C8B-B14F-4D97-AF65-F5344CB8AC3E}">
        <p14:creationId xmlns:p14="http://schemas.microsoft.com/office/powerpoint/2010/main" val="582234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661A-E0FF-1945-AB26-08AB3739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C0018-EFC5-1046-AA2F-F70AE37F0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No relevant financial disclosures</a:t>
            </a:r>
          </a:p>
        </p:txBody>
      </p:sp>
    </p:spTree>
    <p:extLst>
      <p:ext uri="{BB962C8B-B14F-4D97-AF65-F5344CB8AC3E}">
        <p14:creationId xmlns:p14="http://schemas.microsoft.com/office/powerpoint/2010/main" val="163528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D091A-0C34-3F4F-8ED6-80F52C99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Repair of Staphyloma with Mucous Membrane Graft: POD1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4AA0F7-8212-DB4C-BFE7-4258D7868B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400" y="1828800"/>
            <a:ext cx="6965950" cy="552708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D75B9D-7AB6-854E-BFF6-5D20CD9C46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15200" y="1828800"/>
            <a:ext cx="6987490" cy="55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20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5A5C-EDAD-F746-838A-6C1596D9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05400" y="76200"/>
            <a:ext cx="13167360" cy="1371600"/>
          </a:xfrm>
        </p:spPr>
        <p:txBody>
          <a:bodyPr/>
          <a:lstStyle/>
          <a:p>
            <a:r>
              <a:rPr lang="en-US" sz="6000" dirty="0"/>
              <a:t>POM2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8F591-49FB-4F4A-ACDC-88D7876218B2}"/>
              </a:ext>
            </a:extLst>
          </p:cNvPr>
          <p:cNvGrpSpPr/>
          <p:nvPr/>
        </p:nvGrpSpPr>
        <p:grpSpPr>
          <a:xfrm>
            <a:off x="2774005" y="286219"/>
            <a:ext cx="9082391" cy="7244500"/>
            <a:chOff x="2743200" y="286219"/>
            <a:chExt cx="9082391" cy="7244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92C271-BCF4-8A44-A310-8C0179C11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00" y="286219"/>
              <a:ext cx="4511225" cy="35844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5C4CC1-C20A-A84F-BE19-5E255BA2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200" y="286219"/>
              <a:ext cx="4510391" cy="35841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057AB4-EB48-D741-A33C-39EF0553E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3200" y="3946271"/>
              <a:ext cx="4516989" cy="35844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CBE8B9-6F26-BC4B-88CB-73F0BEA2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599" y="3946271"/>
              <a:ext cx="4507992" cy="358444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380BC14-5E0D-2543-A18C-14CD9949F56E}"/>
              </a:ext>
            </a:extLst>
          </p:cNvPr>
          <p:cNvSpPr txBox="1"/>
          <p:nvPr/>
        </p:nvSpPr>
        <p:spPr>
          <a:xfrm>
            <a:off x="11839463" y="7130609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11/23/2020</a:t>
            </a:r>
          </a:p>
        </p:txBody>
      </p:sp>
    </p:spTree>
    <p:extLst>
      <p:ext uri="{BB962C8B-B14F-4D97-AF65-F5344CB8AC3E}">
        <p14:creationId xmlns:p14="http://schemas.microsoft.com/office/powerpoint/2010/main" val="138923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D5F3-91B7-984D-99A2-2E224000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Thoughts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51604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F62BF-8A5B-5D4D-99DE-292E6D27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Acknowledgements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E8A69-2EEA-354C-8F54-C1EDC5619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1828800"/>
            <a:ext cx="6461760" cy="543115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Dr. Guillermo </a:t>
            </a:r>
            <a:r>
              <a:rPr lang="en-US" dirty="0" err="1"/>
              <a:t>Amescua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Dr. Neel </a:t>
            </a:r>
            <a:r>
              <a:rPr lang="en-US" dirty="0" err="1"/>
              <a:t>Pasricha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Dr. Joanne Ho</a:t>
            </a:r>
          </a:p>
          <a:p>
            <a:pPr marL="0" indent="0">
              <a:buNone/>
            </a:pPr>
            <a:r>
              <a:rPr lang="en-US" dirty="0"/>
              <a:t>Dr. Masako Chen</a:t>
            </a:r>
          </a:p>
          <a:p>
            <a:pPr marL="0" indent="0">
              <a:buNone/>
            </a:pPr>
            <a:r>
              <a:rPr lang="en-US" dirty="0"/>
              <a:t>Dr. Aditya </a:t>
            </a:r>
            <a:r>
              <a:rPr lang="en-US" dirty="0" err="1"/>
              <a:t>Kanesa-thasan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Dr. Kenneth Fan</a:t>
            </a:r>
          </a:p>
          <a:p>
            <a:pPr marL="0" indent="0">
              <a:buNone/>
            </a:pPr>
            <a:r>
              <a:rPr lang="en-US" dirty="0"/>
              <a:t>Dr. Diana Laura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Dr. Sander </a:t>
            </a:r>
            <a:r>
              <a:rPr lang="en-US" dirty="0" err="1"/>
              <a:t>Dubovy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Dr. </a:t>
            </a:r>
            <a:r>
              <a:rPr lang="en-US" dirty="0" err="1"/>
              <a:t>Umangi</a:t>
            </a:r>
            <a:r>
              <a:rPr lang="en-US" dirty="0"/>
              <a:t> Patel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Dr. Thomas </a:t>
            </a:r>
            <a:r>
              <a:rPr lang="en-US" dirty="0" err="1"/>
              <a:t>Lazzarini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Dr. Patrick </a:t>
            </a:r>
            <a:r>
              <a:rPr lang="en-US" dirty="0" err="1"/>
              <a:t>Staropoli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Dr. Jesse </a:t>
            </a:r>
            <a:r>
              <a:rPr lang="en-US" dirty="0" err="1"/>
              <a:t>Sengillo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AE7AE-FED8-7E4A-92CB-BB367BEE0A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820333"/>
            <a:ext cx="6644640" cy="52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C27E-441A-0842-A251-E4F2A6D5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Presentation: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02485-6FCA-CC40-85F8-725B2A1BB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52 year-old female presents with a chief complaint of left eye pain and redness for the past 3 weeks.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5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60CE-6CF5-5C4C-BDE9-A82A91B4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1042035"/>
          </a:xfrm>
        </p:spPr>
        <p:txBody>
          <a:bodyPr>
            <a:normAutofit/>
          </a:bodyPr>
          <a:lstStyle/>
          <a:p>
            <a:r>
              <a:rPr lang="en-US" sz="3600" i="1" dirty="0"/>
              <a:t>52yo F p/w left eye pain and redness x3 weeks…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2332F-56F7-7043-A974-823C6911A4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676400"/>
            <a:ext cx="6461760" cy="5431155"/>
          </a:xfrm>
        </p:spPr>
        <p:txBody>
          <a:bodyPr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dirty="0"/>
              <a:t>PMH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Childhood hearing loss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Hypertension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Rheumatoid Arthritis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Recent ear infection</a:t>
            </a:r>
          </a:p>
          <a:p>
            <a:pPr>
              <a:buSzPct val="50000"/>
              <a:buFont typeface="Wingdings" pitchFamily="2" charset="2"/>
              <a:buChar char="v"/>
            </a:pPr>
            <a:r>
              <a:rPr lang="en-US" dirty="0"/>
              <a:t>PSH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Cochlear Implant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Cesarean 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BB14A-E527-864F-8FE3-41E03D655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37120" y="1676400"/>
            <a:ext cx="6461760" cy="5431155"/>
          </a:xfrm>
        </p:spPr>
        <p:txBody>
          <a:bodyPr>
            <a:normAutofit/>
          </a:bodyPr>
          <a:lstStyle/>
          <a:p>
            <a:pPr>
              <a:buSzPct val="50000"/>
              <a:buFont typeface="Wingdings" pitchFamily="2" charset="2"/>
              <a:buChar char="v"/>
            </a:pPr>
            <a:r>
              <a:rPr lang="en-US" dirty="0"/>
              <a:t>Medications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Atenolol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Losartan</a:t>
            </a:r>
          </a:p>
          <a:p>
            <a:pPr marL="1371600" lvl="2" indent="0">
              <a:buSzPct val="50000"/>
              <a:buNone/>
            </a:pPr>
            <a:r>
              <a:rPr lang="en-US" dirty="0"/>
              <a:t>Methotrexate 15mg/</a:t>
            </a:r>
            <a:r>
              <a:rPr lang="en-US" dirty="0" err="1"/>
              <a:t>wk</a:t>
            </a:r>
            <a:endParaRPr lang="en-US" dirty="0"/>
          </a:p>
          <a:p>
            <a:pPr marL="1371600" lvl="2" indent="0">
              <a:buSzPct val="50000"/>
              <a:buNone/>
            </a:pPr>
            <a:r>
              <a:rPr lang="en-US" dirty="0"/>
              <a:t>Prednisone 20mg </a:t>
            </a:r>
            <a:r>
              <a:rPr lang="en-US" dirty="0" err="1"/>
              <a:t>qd</a:t>
            </a:r>
            <a:endParaRPr lang="en-US" dirty="0"/>
          </a:p>
          <a:p>
            <a:pPr>
              <a:buSzPct val="50000"/>
              <a:buFont typeface="Wingdings" pitchFamily="2" charset="2"/>
              <a:buChar char="v"/>
            </a:pPr>
            <a:endParaRPr lang="en-US" dirty="0"/>
          </a:p>
          <a:p>
            <a:pPr>
              <a:buSzPct val="50000"/>
              <a:buFont typeface="Wingdings" pitchFamily="2" charset="2"/>
              <a:buChar char="v"/>
            </a:pPr>
            <a:r>
              <a:rPr lang="en-US" dirty="0"/>
              <a:t>Allergies</a:t>
            </a:r>
          </a:p>
          <a:p>
            <a:pPr marL="1371600" lvl="2" indent="0">
              <a:buNone/>
            </a:pPr>
            <a:r>
              <a:rPr lang="en-US" dirty="0"/>
              <a:t>None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3E62-DF50-D746-86B8-A7A0D18C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1371600"/>
          </a:xfrm>
        </p:spPr>
        <p:txBody>
          <a:bodyPr>
            <a:normAutofit/>
          </a:bodyPr>
          <a:lstStyle/>
          <a:p>
            <a:r>
              <a:rPr lang="en-US" sz="5800" dirty="0"/>
              <a:t>Physical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85986-5EFF-BC4B-99EE-4E6CFBE6B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805837"/>
            <a:ext cx="6339840" cy="52045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VA</a:t>
            </a:r>
          </a:p>
          <a:p>
            <a:pPr marL="0" indent="0">
              <a:buNone/>
            </a:pPr>
            <a:r>
              <a:rPr lang="en-US" dirty="0"/>
              <a:t>	20/25 OD</a:t>
            </a:r>
          </a:p>
          <a:p>
            <a:pPr marL="0" indent="0">
              <a:buNone/>
            </a:pPr>
            <a:r>
              <a:rPr lang="en-US" dirty="0"/>
              <a:t>	20/25 OS</a:t>
            </a:r>
          </a:p>
          <a:p>
            <a:pPr marL="0" indent="0">
              <a:buNone/>
            </a:pPr>
            <a:r>
              <a:rPr lang="en-US" dirty="0"/>
              <a:t>IOP</a:t>
            </a:r>
          </a:p>
          <a:p>
            <a:pPr marL="0" indent="0">
              <a:buNone/>
            </a:pPr>
            <a:r>
              <a:rPr lang="en-US" dirty="0"/>
              <a:t>	17 OD</a:t>
            </a:r>
          </a:p>
          <a:p>
            <a:pPr marL="0" indent="0">
              <a:buNone/>
            </a:pPr>
            <a:r>
              <a:rPr lang="en-US" dirty="0"/>
              <a:t>	18 OS</a:t>
            </a:r>
          </a:p>
          <a:p>
            <a:pPr marL="0" indent="0">
              <a:buNone/>
            </a:pPr>
            <a:r>
              <a:rPr lang="en-US" dirty="0"/>
              <a:t>Pupils</a:t>
            </a:r>
          </a:p>
          <a:p>
            <a:pPr marL="0" indent="0">
              <a:buNone/>
            </a:pPr>
            <a:r>
              <a:rPr lang="en-US" dirty="0"/>
              <a:t>	3mm Dark OU</a:t>
            </a:r>
          </a:p>
          <a:p>
            <a:pPr marL="0" indent="0">
              <a:buNone/>
            </a:pPr>
            <a:r>
              <a:rPr lang="en-US" dirty="0"/>
              <a:t>	2mm Light OU</a:t>
            </a:r>
          </a:p>
          <a:p>
            <a:pPr marL="0" indent="0">
              <a:buNone/>
            </a:pPr>
            <a:r>
              <a:rPr lang="en-US" dirty="0"/>
              <a:t>	No APD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AB2EDB2-5002-5342-A813-91B3FBB60A1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3505746"/>
              </p:ext>
            </p:extLst>
          </p:nvPr>
        </p:nvGraphicFramePr>
        <p:xfrm>
          <a:off x="4953000" y="1600200"/>
          <a:ext cx="8915400" cy="5529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342656993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546535254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106143785"/>
                    </a:ext>
                  </a:extLst>
                </a:gridCol>
              </a:tblGrid>
              <a:tr h="437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 (OD)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 (OS)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455115"/>
                  </a:ext>
                </a:extLst>
              </a:tr>
              <a:tr h="437088">
                <a:tc>
                  <a:txBody>
                    <a:bodyPr/>
                    <a:lstStyle/>
                    <a:p>
                      <a:r>
                        <a:rPr lang="en-US" sz="2200" b="0" dirty="0"/>
                        <a:t>Lids/Lashes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685101"/>
                  </a:ext>
                </a:extLst>
              </a:tr>
              <a:tr h="1614595">
                <a:tc>
                  <a:txBody>
                    <a:bodyPr/>
                    <a:lstStyle/>
                    <a:p>
                      <a:r>
                        <a:rPr lang="en-US" sz="2200" b="0" dirty="0"/>
                        <a:t>Conjunctiva/Sclera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White and quiet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</a:rPr>
                        <a:t>Superior nodular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</a:rPr>
                        <a:t>scleritis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</a:rPr>
                        <a:t> involving the limbus, focal/superficial scleral melt (1x1mm)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274313"/>
                  </a:ext>
                </a:extLst>
              </a:tr>
              <a:tr h="437088">
                <a:tc>
                  <a:txBody>
                    <a:bodyPr/>
                    <a:lstStyle/>
                    <a:p>
                      <a:r>
                        <a:rPr lang="en-US" sz="2200" b="0" dirty="0"/>
                        <a:t>Cornea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FF0000"/>
                          </a:solidFill>
                        </a:rPr>
                        <a:t>2+ Punctate epithelial erosions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630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FF0000"/>
                          </a:solidFill>
                        </a:rPr>
                        <a:t>2+ Punctate epithelial erosions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79078"/>
                  </a:ext>
                </a:extLst>
              </a:tr>
              <a:tr h="437088">
                <a:tc>
                  <a:txBody>
                    <a:bodyPr/>
                    <a:lstStyle/>
                    <a:p>
                      <a:r>
                        <a:rPr lang="en-US" sz="2200" b="0" dirty="0"/>
                        <a:t>Anterior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Deep and quiet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Deep and quiet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160737"/>
                  </a:ext>
                </a:extLst>
              </a:tr>
              <a:tr h="437088">
                <a:tc>
                  <a:txBody>
                    <a:bodyPr/>
                    <a:lstStyle/>
                    <a:p>
                      <a:r>
                        <a:rPr lang="en-US" sz="2200" b="0" dirty="0"/>
                        <a:t>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Round and flat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Round and flat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143784"/>
                  </a:ext>
                </a:extLst>
              </a:tr>
              <a:tr h="437088">
                <a:tc>
                  <a:txBody>
                    <a:bodyPr/>
                    <a:lstStyle/>
                    <a:p>
                      <a:r>
                        <a:rPr lang="en-US" sz="2200" b="0" dirty="0"/>
                        <a:t>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Trace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Trace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011945"/>
                  </a:ext>
                </a:extLst>
              </a:tr>
              <a:tr h="437088">
                <a:tc>
                  <a:txBody>
                    <a:bodyPr/>
                    <a:lstStyle/>
                    <a:p>
                      <a:r>
                        <a:rPr lang="en-US" sz="2200" b="0" dirty="0"/>
                        <a:t>Vitreous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219772"/>
                  </a:ext>
                </a:extLst>
              </a:tr>
              <a:tr h="437088">
                <a:tc>
                  <a:txBody>
                    <a:bodyPr/>
                    <a:lstStyle/>
                    <a:p>
                      <a:r>
                        <a:rPr lang="en-US" sz="2200" b="0" dirty="0"/>
                        <a:t>Fundus Exam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210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98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6A8126-B234-2341-9250-A27561D657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9" y="304800"/>
            <a:ext cx="5349241" cy="356616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47F75D-7457-4442-8322-E4974FFDA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99" y="304800"/>
            <a:ext cx="5349241" cy="3566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23F87-37F5-8F4C-A97A-37306FE765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9" y="3886200"/>
            <a:ext cx="5349240" cy="356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7CEBE8-527F-124F-88FA-AA1EE0A834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99" y="3886200"/>
            <a:ext cx="534924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8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7EE7-665C-4B40-AF52-DF43981E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Questions for the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E4AD2-1B91-784D-B9F1-D8C8B003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are your leading differential diagnoses?</a:t>
            </a:r>
          </a:p>
          <a:p>
            <a:r>
              <a:rPr lang="en-US" sz="4400" dirty="0"/>
              <a:t>What work-up would you propose?</a:t>
            </a:r>
          </a:p>
          <a:p>
            <a:r>
              <a:rPr lang="en-US" sz="4400" dirty="0"/>
              <a:t>What treatments would you initiate at this point?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450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BF9B-688B-1444-9E06-0C8D641C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28600"/>
            <a:ext cx="13167360" cy="1371600"/>
          </a:xfrm>
        </p:spPr>
        <p:txBody>
          <a:bodyPr>
            <a:normAutofit/>
          </a:bodyPr>
          <a:lstStyle/>
          <a:p>
            <a:r>
              <a:rPr lang="en-US" sz="5800" dirty="0"/>
              <a:t>Differential Diagnosis for </a:t>
            </a:r>
            <a:r>
              <a:rPr lang="en-US" sz="5800" dirty="0" err="1"/>
              <a:t>Scleritis</a:t>
            </a:r>
            <a:endParaRPr lang="en-US" sz="5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35E2-F2F3-7B47-9D2A-73B9DEB75C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447800"/>
            <a:ext cx="5867400" cy="5724644"/>
          </a:xfrm>
        </p:spPr>
        <p:txBody>
          <a:bodyPr wrap="square">
            <a:spAutoFit/>
          </a:bodyPr>
          <a:lstStyle/>
          <a:p>
            <a:r>
              <a:rPr lang="en-US" sz="1800" b="1" dirty="0"/>
              <a:t>Infectious</a:t>
            </a:r>
          </a:p>
          <a:p>
            <a:pPr lvl="1"/>
            <a:r>
              <a:rPr lang="en-US" sz="1600" dirty="0"/>
              <a:t>Bacterial</a:t>
            </a:r>
          </a:p>
          <a:p>
            <a:pPr lvl="1"/>
            <a:r>
              <a:rPr lang="en-US" sz="1600" dirty="0"/>
              <a:t>Fungal</a:t>
            </a:r>
          </a:p>
          <a:p>
            <a:pPr lvl="1"/>
            <a:r>
              <a:rPr lang="en-US" sz="1600" dirty="0"/>
              <a:t>Viral (Herpetic)</a:t>
            </a:r>
          </a:p>
          <a:p>
            <a:pPr lvl="1"/>
            <a:r>
              <a:rPr lang="en-US" sz="1600" dirty="0"/>
              <a:t>Acanthamoeba</a:t>
            </a:r>
          </a:p>
          <a:p>
            <a:pPr lvl="1"/>
            <a:r>
              <a:rPr lang="en-US" sz="1600" dirty="0"/>
              <a:t>TB</a:t>
            </a:r>
          </a:p>
          <a:p>
            <a:pPr lvl="1"/>
            <a:r>
              <a:rPr lang="en-US" sz="1600" dirty="0"/>
              <a:t>Syphilis</a:t>
            </a:r>
          </a:p>
          <a:p>
            <a:pPr lvl="1"/>
            <a:r>
              <a:rPr lang="en-US" sz="1600" dirty="0"/>
              <a:t>Lyme </a:t>
            </a:r>
          </a:p>
          <a:p>
            <a:pPr lvl="1"/>
            <a:endParaRPr lang="en-US" sz="1600" dirty="0"/>
          </a:p>
          <a:p>
            <a:r>
              <a:rPr lang="en-US" sz="1800" b="1" dirty="0"/>
              <a:t>Collagen Vascular Diseases</a:t>
            </a:r>
          </a:p>
          <a:p>
            <a:pPr lvl="1"/>
            <a:r>
              <a:rPr lang="en-US" sz="1600" dirty="0"/>
              <a:t>Rheumatoid arthritis</a:t>
            </a:r>
          </a:p>
          <a:p>
            <a:pPr lvl="1"/>
            <a:r>
              <a:rPr lang="en-US" sz="1600" dirty="0"/>
              <a:t>SLE</a:t>
            </a:r>
          </a:p>
          <a:p>
            <a:pPr lvl="1"/>
            <a:r>
              <a:rPr lang="en-US" sz="1600" dirty="0"/>
              <a:t>Polyarteritis nodosa</a:t>
            </a:r>
          </a:p>
          <a:p>
            <a:pPr lvl="1"/>
            <a:r>
              <a:rPr lang="en-US" sz="1600" dirty="0"/>
              <a:t>Granulomatosis with polyangiitis</a:t>
            </a:r>
          </a:p>
          <a:p>
            <a:pPr lvl="1"/>
            <a:r>
              <a:rPr lang="en-US" sz="1600" dirty="0"/>
              <a:t>Scleroderma</a:t>
            </a:r>
          </a:p>
          <a:p>
            <a:pPr lvl="1"/>
            <a:r>
              <a:rPr lang="en-US" sz="1600" dirty="0"/>
              <a:t>Sarcoid</a:t>
            </a:r>
          </a:p>
          <a:p>
            <a:pPr lvl="1"/>
            <a:r>
              <a:rPr lang="en-US" sz="1600" dirty="0" err="1"/>
              <a:t>Sjögren</a:t>
            </a:r>
            <a:r>
              <a:rPr lang="en-US" sz="1600" dirty="0"/>
              <a:t> syndrome</a:t>
            </a:r>
          </a:p>
          <a:p>
            <a:pPr lvl="1"/>
            <a:r>
              <a:rPr lang="en-US" sz="1600" dirty="0"/>
              <a:t>Mucous Membrane Pemphigoid</a:t>
            </a:r>
          </a:p>
          <a:p>
            <a:pPr lvl="1"/>
            <a:r>
              <a:rPr lang="en-US" sz="1600" dirty="0"/>
              <a:t>Inflammatory Bowel Disease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F9FFB-FBB6-9343-A377-29F74B872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1447800"/>
            <a:ext cx="6507480" cy="5903597"/>
          </a:xfrm>
        </p:spPr>
        <p:txBody>
          <a:bodyPr>
            <a:normAutofit/>
          </a:bodyPr>
          <a:lstStyle/>
          <a:p>
            <a:r>
              <a:rPr lang="en-US" sz="1800" b="1" dirty="0"/>
              <a:t>Ocular Diseases</a:t>
            </a:r>
          </a:p>
          <a:p>
            <a:pPr lvl="1"/>
            <a:r>
              <a:rPr lang="en-US" sz="1600" dirty="0"/>
              <a:t>Rosacea</a:t>
            </a:r>
          </a:p>
          <a:p>
            <a:pPr lvl="1"/>
            <a:r>
              <a:rPr lang="en-US" sz="1600" dirty="0" err="1"/>
              <a:t>Mooren’s</a:t>
            </a:r>
            <a:r>
              <a:rPr lang="en-US" sz="1600" dirty="0"/>
              <a:t> Ulcer</a:t>
            </a:r>
          </a:p>
          <a:p>
            <a:pPr lvl="1"/>
            <a:r>
              <a:rPr lang="en-US" sz="1600" dirty="0" err="1"/>
              <a:t>Terrien</a:t>
            </a:r>
            <a:r>
              <a:rPr lang="en-US" sz="1600" dirty="0"/>
              <a:t> marginal degeneration</a:t>
            </a:r>
          </a:p>
          <a:p>
            <a:endParaRPr lang="en-US" sz="1600" dirty="0"/>
          </a:p>
          <a:p>
            <a:r>
              <a:rPr lang="en-US" sz="1800" b="1" dirty="0"/>
              <a:t>Malignancy</a:t>
            </a:r>
          </a:p>
          <a:p>
            <a:pPr lvl="1"/>
            <a:r>
              <a:rPr lang="en-US" sz="1600" dirty="0"/>
              <a:t>Myeloproliferative diseases</a:t>
            </a:r>
          </a:p>
          <a:p>
            <a:pPr lvl="1"/>
            <a:r>
              <a:rPr lang="en-US" sz="1600" dirty="0"/>
              <a:t>Hodgkin disease (lymph node disease)</a:t>
            </a:r>
          </a:p>
          <a:p>
            <a:pPr lvl="1"/>
            <a:r>
              <a:rPr lang="en-US" sz="1600" dirty="0"/>
              <a:t>Mycosis fungoides syndrome (</a:t>
            </a:r>
            <a:r>
              <a:rPr lang="en-US" sz="1600" dirty="0" err="1"/>
              <a:t>Sézary</a:t>
            </a:r>
            <a:r>
              <a:rPr lang="en-US" sz="1600" dirty="0"/>
              <a:t> syndrome)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800" b="1" dirty="0"/>
              <a:t>Drugs</a:t>
            </a:r>
          </a:p>
          <a:p>
            <a:pPr lvl="1"/>
            <a:r>
              <a:rPr lang="en-US" sz="1600" dirty="0"/>
              <a:t>Pamidronate disodium</a:t>
            </a:r>
          </a:p>
          <a:p>
            <a:pPr lvl="1"/>
            <a:endParaRPr lang="en-US" sz="1600" dirty="0"/>
          </a:p>
          <a:p>
            <a:r>
              <a:rPr lang="en-US" sz="1800" b="1" dirty="0"/>
              <a:t>Trauma or Post-surgical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8AC2BA3B-DF0E-F84B-9E54-17F0FDF6C3F6}"/>
              </a:ext>
            </a:extLst>
          </p:cNvPr>
          <p:cNvSpPr/>
          <p:nvPr/>
        </p:nvSpPr>
        <p:spPr>
          <a:xfrm>
            <a:off x="4419600" y="4572000"/>
            <a:ext cx="3810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988F0491-AEB7-7343-96DA-536D42A3FFCF}"/>
              </a:ext>
            </a:extLst>
          </p:cNvPr>
          <p:cNvSpPr/>
          <p:nvPr/>
        </p:nvSpPr>
        <p:spPr>
          <a:xfrm>
            <a:off x="3048000" y="1600200"/>
            <a:ext cx="3810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2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F3B7-AFA9-2A46-9CD3-FDBD5BF8B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6200"/>
            <a:ext cx="13167360" cy="1371600"/>
          </a:xfrm>
        </p:spPr>
        <p:txBody>
          <a:bodyPr>
            <a:normAutofit/>
          </a:bodyPr>
          <a:lstStyle/>
          <a:p>
            <a:r>
              <a:rPr lang="en-US" sz="5800" dirty="0"/>
              <a:t>Course of Illness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66519E-742D-604D-961B-E7DB24D317C4}"/>
              </a:ext>
            </a:extLst>
          </p:cNvPr>
          <p:cNvCxnSpPr/>
          <p:nvPr/>
        </p:nvCxnSpPr>
        <p:spPr>
          <a:xfrm>
            <a:off x="356616" y="4495800"/>
            <a:ext cx="13167360" cy="0"/>
          </a:xfrm>
          <a:prstGeom prst="straightConnector1">
            <a:avLst/>
          </a:prstGeom>
          <a:ln w="317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6B7AC6-034D-A24E-9140-F28C66132575}"/>
              </a:ext>
            </a:extLst>
          </p:cNvPr>
          <p:cNvCxnSpPr/>
          <p:nvPr/>
        </p:nvCxnSpPr>
        <p:spPr>
          <a:xfrm flipV="1">
            <a:off x="3011583" y="3886200"/>
            <a:ext cx="64008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B7A3DF-0015-D441-A4FD-C43D263BD7B1}"/>
              </a:ext>
            </a:extLst>
          </p:cNvPr>
          <p:cNvCxnSpPr/>
          <p:nvPr/>
        </p:nvCxnSpPr>
        <p:spPr>
          <a:xfrm flipV="1">
            <a:off x="12586715" y="3886200"/>
            <a:ext cx="64008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B18A3D-7A5D-7245-BB07-A2F8CAB1E18F}"/>
              </a:ext>
            </a:extLst>
          </p:cNvPr>
          <p:cNvCxnSpPr/>
          <p:nvPr/>
        </p:nvCxnSpPr>
        <p:spPr>
          <a:xfrm flipV="1">
            <a:off x="10192932" y="3886200"/>
            <a:ext cx="64008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83942C-891F-E04F-A9B1-2042EA63276A}"/>
              </a:ext>
            </a:extLst>
          </p:cNvPr>
          <p:cNvCxnSpPr/>
          <p:nvPr/>
        </p:nvCxnSpPr>
        <p:spPr>
          <a:xfrm flipV="1">
            <a:off x="7799149" y="3886200"/>
            <a:ext cx="64008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7D2077-A7C7-7D4B-A2BA-736C33CF58A7}"/>
              </a:ext>
            </a:extLst>
          </p:cNvPr>
          <p:cNvCxnSpPr/>
          <p:nvPr/>
        </p:nvCxnSpPr>
        <p:spPr>
          <a:xfrm flipV="1">
            <a:off x="5405366" y="3886200"/>
            <a:ext cx="64008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9453BC-8B1F-504F-ADEC-4BD9D04958B1}"/>
              </a:ext>
            </a:extLst>
          </p:cNvPr>
          <p:cNvSpPr txBox="1">
            <a:spLocks noChangeAspect="1"/>
          </p:cNvSpPr>
          <p:nvPr/>
        </p:nvSpPr>
        <p:spPr>
          <a:xfrm>
            <a:off x="76200" y="4495800"/>
            <a:ext cx="29353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Increased to </a:t>
            </a:r>
            <a:r>
              <a:rPr lang="en-US" sz="2000" dirty="0" err="1"/>
              <a:t>Pred</a:t>
            </a:r>
            <a:r>
              <a:rPr lang="en-US" sz="2000" dirty="0"/>
              <a:t> 80mg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Tobramycin-Dexamethasone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Aggressive lubrication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No obvious infectious foci to culture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17DB48-1E4F-2848-8DB7-6C1061B4531C}"/>
              </a:ext>
            </a:extLst>
          </p:cNvPr>
          <p:cNvSpPr txBox="1"/>
          <p:nvPr/>
        </p:nvSpPr>
        <p:spPr>
          <a:xfrm>
            <a:off x="76200" y="1143000"/>
            <a:ext cx="18044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6/26/20: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CBC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RPR/FTA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Quant-Gold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E57267-7C7D-7A4F-88A7-0F95BF8F4C2A}"/>
              </a:ext>
            </a:extLst>
          </p:cNvPr>
          <p:cNvSpPr txBox="1"/>
          <p:nvPr/>
        </p:nvSpPr>
        <p:spPr>
          <a:xfrm>
            <a:off x="2872536" y="2286000"/>
            <a:ext cx="2048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6/29/20: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Lesion enlarging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Culture taken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1ED536-713E-414B-894D-3EB2FD1D7E28}"/>
              </a:ext>
            </a:extLst>
          </p:cNvPr>
          <p:cNvSpPr txBox="1"/>
          <p:nvPr/>
        </p:nvSpPr>
        <p:spPr>
          <a:xfrm>
            <a:off x="5095362" y="2286000"/>
            <a:ext cx="2746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7/1/20: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Culture repeated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CA2724-A867-D143-8056-FFBABD289259}"/>
              </a:ext>
            </a:extLst>
          </p:cNvPr>
          <p:cNvSpPr txBox="1"/>
          <p:nvPr/>
        </p:nvSpPr>
        <p:spPr>
          <a:xfrm>
            <a:off x="7857362" y="2286000"/>
            <a:ext cx="2048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7/3/20: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PR3-ANCA 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others neg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Melt enlarging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C4DE43-1064-C44F-BDCE-419D3140AA75}"/>
              </a:ext>
            </a:extLst>
          </p:cNvPr>
          <p:cNvSpPr txBox="1"/>
          <p:nvPr/>
        </p:nvSpPr>
        <p:spPr>
          <a:xfrm>
            <a:off x="7802880" y="4620189"/>
            <a:ext cx="217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IV </a:t>
            </a:r>
            <a:r>
              <a:rPr lang="en-US" sz="2000" dirty="0" err="1"/>
              <a:t>Solumed</a:t>
            </a:r>
            <a:r>
              <a:rPr lang="en-US" sz="2000" dirty="0"/>
              <a:t> 1g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8BB829-790D-0649-89E4-60F6781B2ABC}"/>
              </a:ext>
            </a:extLst>
          </p:cNvPr>
          <p:cNvSpPr txBox="1"/>
          <p:nvPr/>
        </p:nvSpPr>
        <p:spPr>
          <a:xfrm>
            <a:off x="2830618" y="4605278"/>
            <a:ext cx="2274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Pred</a:t>
            </a:r>
            <a:r>
              <a:rPr lang="en-US" sz="2000" dirty="0"/>
              <a:t> to 60mg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Moxifloxacin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Vancomycin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Polysporin</a:t>
            </a:r>
            <a:r>
              <a:rPr lang="en-US" sz="2000" dirty="0"/>
              <a:t> Ung</a:t>
            </a:r>
          </a:p>
          <a:p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5FC4B2-95F4-6343-8353-0E371247309F}"/>
              </a:ext>
            </a:extLst>
          </p:cNvPr>
          <p:cNvSpPr txBox="1"/>
          <p:nvPr/>
        </p:nvSpPr>
        <p:spPr>
          <a:xfrm>
            <a:off x="10058400" y="228600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7/11/20: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PO Cyclophosphamide 50mg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4EC3FC-6470-6E42-8B68-6A758A4C9800}"/>
              </a:ext>
            </a:extLst>
          </p:cNvPr>
          <p:cNvSpPr txBox="1"/>
          <p:nvPr/>
        </p:nvSpPr>
        <p:spPr>
          <a:xfrm>
            <a:off x="12495276" y="22860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7/23/20: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Melt enlarging</a:t>
            </a:r>
          </a:p>
          <a:p>
            <a:pPr lvl="0"/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F2588E-0843-6242-B57B-64F281103AD4}"/>
              </a:ext>
            </a:extLst>
          </p:cNvPr>
          <p:cNvSpPr txBox="1"/>
          <p:nvPr/>
        </p:nvSpPr>
        <p:spPr>
          <a:xfrm>
            <a:off x="12464769" y="4632771"/>
            <a:ext cx="217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IV </a:t>
            </a:r>
            <a:r>
              <a:rPr lang="en-US" sz="2000" dirty="0" err="1"/>
              <a:t>Solumed</a:t>
            </a:r>
            <a:r>
              <a:rPr lang="en-US" sz="2000" dirty="0"/>
              <a:t> 1g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770609-9223-574A-A3D1-1B9BA4DBF01F}"/>
              </a:ext>
            </a:extLst>
          </p:cNvPr>
          <p:cNvSpPr txBox="1"/>
          <p:nvPr/>
        </p:nvSpPr>
        <p:spPr>
          <a:xfrm>
            <a:off x="5178783" y="4605278"/>
            <a:ext cx="27460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Discussed with Rheum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IV </a:t>
            </a:r>
            <a:r>
              <a:rPr lang="en-US" sz="2000" dirty="0" err="1"/>
              <a:t>Solumed</a:t>
            </a:r>
            <a:r>
              <a:rPr lang="en-US" sz="2000" dirty="0"/>
              <a:t> if progression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MTX + Adalimumab if TB neg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59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2012_BPEI_16X9">
  <a:themeElements>
    <a:clrScheme name="UM">
      <a:dk1>
        <a:sysClr val="windowText" lastClr="000000"/>
      </a:dk1>
      <a:lt1>
        <a:sysClr val="window" lastClr="FFFFFF"/>
      </a:lt1>
      <a:dk2>
        <a:srgbClr val="005030"/>
      </a:dk2>
      <a:lt2>
        <a:srgbClr val="EEE6D6"/>
      </a:lt2>
      <a:accent1>
        <a:srgbClr val="005030"/>
      </a:accent1>
      <a:accent2>
        <a:srgbClr val="F47321"/>
      </a:accent2>
      <a:accent3>
        <a:srgbClr val="A8AD00"/>
      </a:accent3>
      <a:accent4>
        <a:srgbClr val="C13832"/>
      </a:accent4>
      <a:accent5>
        <a:srgbClr val="91B9A4"/>
      </a:accent5>
      <a:accent6>
        <a:srgbClr val="D28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2012_BPEI_16X9</Template>
  <TotalTime>21865</TotalTime>
  <Words>714</Words>
  <Application>Microsoft Office PowerPoint</Application>
  <PresentationFormat>Custom</PresentationFormat>
  <Paragraphs>210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2012_BPEI_16X9</vt:lpstr>
      <vt:lpstr>Eye’m Melting!</vt:lpstr>
      <vt:lpstr>Disclosures</vt:lpstr>
      <vt:lpstr>Case Presentation:</vt:lpstr>
      <vt:lpstr>52yo F p/w left eye pain and redness x3 weeks…</vt:lpstr>
      <vt:lpstr>Physical Exam</vt:lpstr>
      <vt:lpstr>PowerPoint Presentation</vt:lpstr>
      <vt:lpstr>Questions for the Panel</vt:lpstr>
      <vt:lpstr>Differential Diagnosis for Scleritis</vt:lpstr>
      <vt:lpstr>Course of Illness</vt:lpstr>
      <vt:lpstr>Presumptive Diagnosis:  Granulomatosis with Polyangiitis (GPA)</vt:lpstr>
      <vt:lpstr>Disease Progression on Cyclophosphamide (CYC)</vt:lpstr>
      <vt:lpstr>Next steps:</vt:lpstr>
      <vt:lpstr>Hospital Admission for IV Rituximab</vt:lpstr>
      <vt:lpstr>Questions for the Panel</vt:lpstr>
      <vt:lpstr>Corneal Patch Graft with Double AMT</vt:lpstr>
      <vt:lpstr>PowerPoint Presentation</vt:lpstr>
      <vt:lpstr>Histopathology:</vt:lpstr>
      <vt:lpstr>Histopathology:</vt:lpstr>
      <vt:lpstr>Bascom Palmer Emergency Room: POM1</vt:lpstr>
      <vt:lpstr>Repair of Staphyloma with Mucous Membrane Graft: POD1</vt:lpstr>
      <vt:lpstr>POM2</vt:lpstr>
      <vt:lpstr>Further Thoughts and Discussion</vt:lpstr>
      <vt:lpstr>Acknowledgements</vt:lpstr>
    </vt:vector>
  </TitlesOfParts>
  <Company>Univeristy of Miami - Miller School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Stratton, Rick</dc:creator>
  <cp:lastModifiedBy>Emily Gagnon</cp:lastModifiedBy>
  <cp:revision>200</cp:revision>
  <dcterms:created xsi:type="dcterms:W3CDTF">2013-07-02T14:08:23Z</dcterms:created>
  <dcterms:modified xsi:type="dcterms:W3CDTF">2021-04-13T19:59:30Z</dcterms:modified>
</cp:coreProperties>
</file>